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fntdata" ContentType="application/x-fontdata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 embedTrueTypeFonts="1" saveSubsetFonts="1">
  <p:sldMasterIdLst>
    <p:sldMasterId id="2147483648" r:id="rId1"/>
    <p:sldMasterId id="2147483651" r:id="rId2"/>
    <p:sldMasterId id="2147483653" r:id="rId3"/>
  </p:sldMasterIdLst>
  <p:sldIdLst>
    <p:sldId id="256" r:id="rId4"/>
    <p:sldId id="260" r:id="rId5"/>
    <p:sldId id="263" r:id="rId6"/>
  </p:sldIdLst>
  <p:sldSz cx="12192000" cy="6858000"/>
  <p:notesSz cx="12192000" cy="6858000"/>
  <p:embeddedFontLst>
    <p:embeddedFont>
      <p:font typeface="CRROSU+GillSans-UltraBold"/>
      <p:regular r:id="rId8"/>
    </p:embeddedFont>
    <p:embeddedFont>
      <p:font typeface="HIQGMO+TimesNewRomanPSMT"/>
      <p:regular r:id="rId9"/>
    </p:embeddedFont>
    <p:embeddedFont>
      <p:font typeface="PEIHWN+GillSans-UltraBold"/>
      <p:regular r:id="rId10"/>
    </p:embeddedFont>
    <p:embeddedFont>
      <p:font typeface="RQRKRJ+TimesNewRomanPSMT"/>
      <p:regular r:id="rId11"/>
    </p:embeddedFont>
  </p:embeddedFontLst>
  <p:custDataLst>
    <p:tags r:id="rId7"/>
  </p:custDataLst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font" Target="fonts/font3.fntdata" /><Relationship Id="rId11" Type="http://schemas.openxmlformats.org/officeDocument/2006/relationships/font" Target="fonts/font4.fntdata" /><Relationship Id="rId12" Type="http://schemas.openxmlformats.org/officeDocument/2006/relationships/presProps" Target="presProps.xml" /><Relationship Id="rId13" Type="http://schemas.openxmlformats.org/officeDocument/2006/relationships/viewProps" Target="viewProps.xml" /><Relationship Id="rId14" Type="http://schemas.openxmlformats.org/officeDocument/2006/relationships/theme" Target="theme/theme1.xml" /><Relationship Id="rId15" Type="http://schemas.openxmlformats.org/officeDocument/2006/relationships/tableStyles" Target="tableStyles.xml" /><Relationship Id="rId2" Type="http://schemas.openxmlformats.org/officeDocument/2006/relationships/slideMaster" Target="slideMasters/slideMaster2.xml" /><Relationship Id="rId3" Type="http://schemas.openxmlformats.org/officeDocument/2006/relationships/slideMaster" Target="slideMasters/slideMaster3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font" Target="fonts/font1.fntdata" /><Relationship Id="rId9" Type="http://schemas.openxmlformats.org/officeDocument/2006/relationships/font" Target="fonts/font2.fntdata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heme" Target="../theme/theme2.xml" /></Relationships>
</file>

<file path=ppt/slideMasters/_rels/slideMaster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theme" Target="../theme/theme3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711182" y="34644"/>
            <a:ext cx="2557272" cy="11203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44144" marR="0">
              <a:lnSpc>
                <a:spcPts val="1869"/>
              </a:lnSpc>
              <a:spcBef>
                <a:spcPct val="0"/>
              </a:spcBef>
              <a:spcAft>
                <a:spcPct val="0"/>
              </a:spcAft>
            </a:pPr>
            <a:r>
              <a:rPr sz="1500" spc="-80">
                <a:solidFill>
                  <a:srgbClr val="FFFFFF"/>
                </a:solidFill>
                <a:latin typeface="EUQGKI+GillSans-UltraBold"/>
                <a:cs typeface="EUQGKI+GillSans-UltraBold"/>
              </a:rPr>
              <a:t>ATA</a:t>
            </a:r>
            <a:r>
              <a:rPr sz="1500" spc="-3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>
                <a:solidFill>
                  <a:srgbClr val="FFFFFF"/>
                </a:solidFill>
                <a:latin typeface="EUQGKI+GillSans-UltraBold"/>
                <a:cs typeface="EUQGKI+GillSans-UltraBold"/>
              </a:rPr>
              <a:t>I</a:t>
            </a:r>
          </a:p>
          <a:p>
            <a:pPr marL="0" marR="0">
              <a:lnSpc>
                <a:spcPts val="2160"/>
              </a:lnSpc>
              <a:spcBef>
                <a:spcPts val="31"/>
              </a:spcBef>
              <a:spcAft>
                <a:spcPct val="0"/>
              </a:spcAft>
            </a:pPr>
            <a:r>
              <a:rPr sz="1800" spc="-222">
                <a:solidFill>
                  <a:srgbClr val="D9D9D9"/>
                </a:solidFill>
                <a:latin typeface="Bahnschrift"/>
                <a:cs typeface="Bahnschrift"/>
              </a:rPr>
              <a:t>Advanced</a:t>
            </a:r>
            <a:r>
              <a:rPr sz="1800" spc="-361">
                <a:solidFill>
                  <a:srgbClr val="D9D9D9"/>
                </a:solidFill>
                <a:latin typeface="Bahnschrift"/>
                <a:cs typeface="Bahnschrift"/>
              </a:rPr>
              <a:t> </a:t>
            </a:r>
            <a:r>
              <a:rPr sz="1800" spc="-203">
                <a:solidFill>
                  <a:srgbClr val="D9D9D9"/>
                </a:solidFill>
                <a:latin typeface="Bahnschrift"/>
                <a:cs typeface="Bahnschrift"/>
              </a:rPr>
              <a:t>Technique</a:t>
            </a:r>
            <a:r>
              <a:rPr sz="1800" spc="-408">
                <a:solidFill>
                  <a:srgbClr val="D9D9D9"/>
                </a:solidFill>
                <a:latin typeface="Bahnschrift"/>
                <a:cs typeface="Bahnschrift"/>
              </a:rPr>
              <a:t> </a:t>
            </a:r>
            <a:r>
              <a:rPr sz="1800" spc="-149">
                <a:solidFill>
                  <a:srgbClr val="D9D9D9"/>
                </a:solidFill>
                <a:latin typeface="Bahnschrift"/>
                <a:cs typeface="Bahnschrift"/>
              </a:rPr>
              <a:t>of</a:t>
            </a:r>
          </a:p>
          <a:p>
            <a:pPr marL="0" marR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</a:pPr>
            <a:r>
              <a:rPr sz="1800" spc="-153">
                <a:solidFill>
                  <a:srgbClr val="D9D9D9"/>
                </a:solidFill>
                <a:latin typeface="Bahnschrift"/>
                <a:cs typeface="Bahnschrift"/>
              </a:rPr>
              <a:t>Artificial</a:t>
            </a:r>
            <a:r>
              <a:rPr sz="1800" spc="298">
                <a:solidFill>
                  <a:srgbClr val="D9D9D9"/>
                </a:solidFill>
                <a:latin typeface="Bahnschrift"/>
                <a:cs typeface="Bahnschrift"/>
              </a:rPr>
              <a:t> </a:t>
            </a:r>
            <a:r>
              <a:rPr sz="1800" spc="-158">
                <a:solidFill>
                  <a:srgbClr val="D9D9D9"/>
                </a:solidFill>
                <a:latin typeface="Bahnschrift"/>
                <a:cs typeface="Bahnschrift"/>
              </a:rPr>
              <a:t>Intel</a:t>
            </a:r>
            <a:r>
              <a:rPr sz="1800" spc="-588">
                <a:solidFill>
                  <a:srgbClr val="D9D9D9"/>
                </a:solidFill>
                <a:latin typeface="Bahnschrift"/>
                <a:cs typeface="Bahnschrift"/>
              </a:rPr>
              <a:t> </a:t>
            </a:r>
            <a:r>
              <a:rPr sz="1800">
                <a:solidFill>
                  <a:srgbClr val="D9D9D9"/>
                </a:solidFill>
                <a:latin typeface="Bahnschrift"/>
                <a:cs typeface="Bahnschrift"/>
              </a:rPr>
              <a:t>l</a:t>
            </a:r>
            <a:r>
              <a:rPr sz="1800" spc="-581">
                <a:solidFill>
                  <a:srgbClr val="D9D9D9"/>
                </a:solidFill>
                <a:latin typeface="Bahnschrift"/>
                <a:cs typeface="Bahnschrift"/>
              </a:rPr>
              <a:t> </a:t>
            </a:r>
            <a:r>
              <a:rPr sz="1800">
                <a:solidFill>
                  <a:srgbClr val="D9D9D9"/>
                </a:solidFill>
                <a:latin typeface="Bahnschrift"/>
                <a:cs typeface="Bahnschrift"/>
              </a:rPr>
              <a:t>i</a:t>
            </a:r>
            <a:r>
              <a:rPr sz="1800" spc="-578">
                <a:solidFill>
                  <a:srgbClr val="D9D9D9"/>
                </a:solidFill>
                <a:latin typeface="Bahnschrift"/>
                <a:cs typeface="Bahnschrift"/>
              </a:rPr>
              <a:t> </a:t>
            </a:r>
            <a:r>
              <a:rPr sz="1800" spc="-194">
                <a:solidFill>
                  <a:srgbClr val="D9D9D9"/>
                </a:solidFill>
                <a:latin typeface="Bahnschrift"/>
                <a:cs typeface="Bahnschrift"/>
              </a:rPr>
              <a:t>gence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95756" y="120838"/>
            <a:ext cx="3235063" cy="1089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38"/>
              </a:lnSpc>
              <a:spcBef>
                <a:spcPct val="0"/>
              </a:spcBef>
              <a:spcAft>
                <a:spcPct val="0"/>
              </a:spcAft>
            </a:pPr>
            <a:r>
              <a:rPr sz="2200" spc="-276">
                <a:solidFill>
                  <a:srgbClr val="FFFFFF"/>
                </a:solidFill>
                <a:latin typeface="Bahnschrift"/>
                <a:cs typeface="Bahnschrift"/>
              </a:rPr>
              <a:t>Chongqing</a:t>
            </a:r>
            <a:r>
              <a:rPr sz="2200" spc="-427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sz="2200" spc="-241">
                <a:solidFill>
                  <a:srgbClr val="FFFFFF"/>
                </a:solidFill>
                <a:latin typeface="Bahnschrift"/>
                <a:cs typeface="Bahnschrift"/>
              </a:rPr>
              <a:t>University</a:t>
            </a:r>
            <a:r>
              <a:rPr sz="2200" spc="-387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sz="2200" spc="-183">
                <a:solidFill>
                  <a:srgbClr val="FFFFFF"/>
                </a:solidFill>
                <a:latin typeface="Bahnschrift"/>
                <a:cs typeface="Bahnschrift"/>
              </a:rPr>
              <a:t>of</a:t>
            </a:r>
          </a:p>
          <a:p>
            <a:pPr marL="0" marR="0">
              <a:lnSpc>
                <a:spcPts val="2635"/>
              </a:lnSpc>
              <a:spcBef>
                <a:spcPts val="55"/>
              </a:spcBef>
              <a:spcAft>
                <a:spcPct val="0"/>
              </a:spcAft>
            </a:pPr>
            <a:r>
              <a:rPr sz="2200" spc="-270">
                <a:solidFill>
                  <a:srgbClr val="FFFFFF"/>
                </a:solidFill>
                <a:latin typeface="Bahnschrift"/>
                <a:cs typeface="Bahnschrift"/>
              </a:rPr>
              <a:t>Technol</a:t>
            </a:r>
            <a:r>
              <a:rPr sz="2200" spc="-721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sz="2200" spc="-225">
                <a:solidFill>
                  <a:srgbClr val="FFFFFF"/>
                </a:solidFill>
                <a:latin typeface="Bahnschrift"/>
                <a:cs typeface="Bahnschrift"/>
              </a:rPr>
              <a:t>ogy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609344" y="2613516"/>
            <a:ext cx="10179118" cy="10602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548"/>
              </a:lnSpc>
              <a:spcBef>
                <a:spcPct val="0"/>
              </a:spcBef>
              <a:spcAft>
                <a:spcPct val="0"/>
              </a:spcAft>
            </a:pPr>
            <a:r>
              <a:rPr sz="3200" b="1">
                <a:solidFill>
                  <a:srgbClr val="1F4E79"/>
                </a:solidFill>
                <a:latin typeface="HMGQQN+TimesNewRomanPS-BoldMT"/>
                <a:cs typeface="HMGQQN+TimesNewRomanPS-BoldMT"/>
              </a:rPr>
              <a:t>Summary</a:t>
            </a:r>
            <a:r>
              <a:rPr sz="3200" b="1" spc="-14">
                <a:solidFill>
                  <a:srgbClr val="1F4E79"/>
                </a:solidFill>
                <a:latin typeface="HMGQQN+TimesNewRomanPS-BoldMT"/>
                <a:cs typeface="HMGQQN+TimesNewRomanPS-BoldMT"/>
              </a:rPr>
              <a:t> </a:t>
            </a:r>
            <a:r>
              <a:rPr sz="3200" b="1">
                <a:solidFill>
                  <a:srgbClr val="1F4E79"/>
                </a:solidFill>
                <a:latin typeface="HMGQQN+TimesNewRomanPS-BoldMT"/>
                <a:cs typeface="HMGQQN+TimesNewRomanPS-BoldMT"/>
              </a:rPr>
              <a:t>of</a:t>
            </a:r>
            <a:r>
              <a:rPr sz="3200" b="1" spc="-13">
                <a:solidFill>
                  <a:srgbClr val="1F4E79"/>
                </a:solidFill>
                <a:latin typeface="HMGQQN+TimesNewRomanPS-BoldMT"/>
                <a:cs typeface="HMGQQN+TimesNewRomanPS-BoldMT"/>
              </a:rPr>
              <a:t> </a:t>
            </a:r>
            <a:r>
              <a:rPr sz="3200" b="1">
                <a:solidFill>
                  <a:srgbClr val="1F4E79"/>
                </a:solidFill>
                <a:latin typeface="HMGQQN+TimesNewRomanPS-BoldMT"/>
                <a:cs typeface="HMGQQN+TimesNewRomanPS-BoldMT"/>
              </a:rPr>
              <a:t>related</a:t>
            </a:r>
            <a:r>
              <a:rPr sz="3200" b="1" spc="-14">
                <a:solidFill>
                  <a:srgbClr val="1F4E79"/>
                </a:solidFill>
                <a:latin typeface="HMGQQN+TimesNewRomanPS-BoldMT"/>
                <a:cs typeface="HMGQQN+TimesNewRomanPS-BoldMT"/>
              </a:rPr>
              <a:t> </a:t>
            </a:r>
            <a:r>
              <a:rPr sz="3200" b="1">
                <a:solidFill>
                  <a:srgbClr val="1F4E79"/>
                </a:solidFill>
                <a:latin typeface="HMGQQN+TimesNewRomanPS-BoldMT"/>
                <a:cs typeface="HMGQQN+TimesNewRomanPS-BoldMT"/>
              </a:rPr>
              <a:t>papers on</a:t>
            </a:r>
            <a:r>
              <a:rPr sz="3200" b="1" spc="-22">
                <a:solidFill>
                  <a:srgbClr val="1F4E79"/>
                </a:solidFill>
                <a:latin typeface="HMGQQN+TimesNewRomanPS-BoldMT"/>
                <a:cs typeface="HMGQQN+TimesNewRomanPS-BoldMT"/>
              </a:rPr>
              <a:t> </a:t>
            </a:r>
            <a:r>
              <a:rPr sz="3200" b="1">
                <a:solidFill>
                  <a:srgbClr val="1F4E79"/>
                </a:solidFill>
                <a:latin typeface="HMGQQN+TimesNewRomanPS-BoldMT"/>
                <a:cs typeface="HMGQQN+TimesNewRomanPS-BoldMT"/>
              </a:rPr>
              <a:t>Graph</a:t>
            </a:r>
            <a:r>
              <a:rPr sz="3200" b="1" spc="-83">
                <a:solidFill>
                  <a:srgbClr val="1F4E79"/>
                </a:solidFill>
                <a:latin typeface="HMGQQN+TimesNewRomanPS-BoldMT"/>
                <a:cs typeface="HMGQQN+TimesNewRomanPS-BoldMT"/>
              </a:rPr>
              <a:t> </a:t>
            </a:r>
            <a:r>
              <a:rPr sz="3200" b="1" spc="-19">
                <a:solidFill>
                  <a:srgbClr val="1F4E79"/>
                </a:solidFill>
                <a:latin typeface="HMGQQN+TimesNewRomanPS-BoldMT"/>
                <a:cs typeface="HMGQQN+TimesNewRomanPS-BoldMT"/>
              </a:rPr>
              <a:t>Transformer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557006" y="5173386"/>
            <a:ext cx="3459526" cy="7947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7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1F4E79"/>
                </a:solidFill>
                <a:latin typeface="HMGQQN+TimesNewRomanPS-BoldMT"/>
                <a:cs typeface="HMGQQN+TimesNewRomanPS-BoldMT"/>
              </a:rPr>
              <a:t>Reported by</a:t>
            </a:r>
            <a:r>
              <a:rPr sz="2400" b="1" spc="-84">
                <a:solidFill>
                  <a:srgbClr val="1F4E79"/>
                </a:solidFill>
                <a:latin typeface="HMGQQN+TimesNewRomanPS-BoldMT"/>
                <a:cs typeface="HMGQQN+TimesNewRomanPS-BoldMT"/>
              </a:rPr>
              <a:t> </a:t>
            </a:r>
            <a:r>
              <a:rPr sz="2400" b="1" spc="-22">
                <a:solidFill>
                  <a:srgbClr val="1F4E79"/>
                </a:solidFill>
                <a:latin typeface="HMGQQN+TimesNewRomanPS-BoldMT"/>
                <a:cs typeface="HMGQQN+TimesNewRomanPS-BoldMT"/>
              </a:rPr>
              <a:t>Yidan</a:t>
            </a:r>
            <a:r>
              <a:rPr sz="2400" b="1" spc="32">
                <a:solidFill>
                  <a:srgbClr val="1F4E79"/>
                </a:solidFill>
                <a:latin typeface="HMGQQN+TimesNewRomanPS-BoldMT"/>
                <a:cs typeface="HMGQQN+TimesNewRomanPS-BoldMT"/>
              </a:rPr>
              <a:t> </a:t>
            </a:r>
            <a:r>
              <a:rPr sz="2400" b="1">
                <a:solidFill>
                  <a:srgbClr val="1F4E79"/>
                </a:solidFill>
                <a:latin typeface="HMGQQN+TimesNewRomanPS-BoldMT"/>
                <a:cs typeface="HMGQQN+TimesNewRomanPS-BoldMT"/>
              </a:rPr>
              <a:t>Liu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037062" y="57612"/>
            <a:ext cx="1433656" cy="6743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98"/>
              </a:lnSpc>
              <a:spcBef>
                <a:spcPct val="0"/>
              </a:spcBef>
              <a:spcAft>
                <a:spcPct val="0"/>
              </a:spcAft>
            </a:pPr>
            <a:r>
              <a:rPr sz="1200" spc="-63">
                <a:solidFill>
                  <a:srgbClr val="FFFFFF"/>
                </a:solidFill>
                <a:latin typeface="CRROSU+GillSans-UltraBold"/>
                <a:cs typeface="CRROSU+GillSans-UltraBold"/>
              </a:rPr>
              <a:t>ATAI</a:t>
            </a:r>
          </a:p>
          <a:p>
            <a:pPr marL="0" marR="0">
              <a:lnSpc>
                <a:spcPts val="1109"/>
              </a:lnSpc>
              <a:spcBef>
                <a:spcPct val="0"/>
              </a:spcBef>
              <a:spcAft>
                <a:spcPct val="0"/>
              </a:spcAft>
            </a:pPr>
            <a:r>
              <a:rPr sz="1000" spc="-124">
                <a:solidFill>
                  <a:srgbClr val="D9D9D9"/>
                </a:solidFill>
                <a:latin typeface="Bahnschrift"/>
                <a:cs typeface="Bahnschrift"/>
              </a:rPr>
              <a:t>Advanced</a:t>
            </a:r>
            <a:r>
              <a:rPr sz="1000" spc="-219">
                <a:solidFill>
                  <a:srgbClr val="D9D9D9"/>
                </a:solidFill>
                <a:latin typeface="Bahnschrift"/>
                <a:cs typeface="Bahnschrift"/>
              </a:rPr>
              <a:t> </a:t>
            </a:r>
            <a:r>
              <a:rPr sz="1000" spc="-115">
                <a:solidFill>
                  <a:srgbClr val="D9D9D9"/>
                </a:solidFill>
                <a:latin typeface="Bahnschrift"/>
                <a:cs typeface="Bahnschrift"/>
              </a:rPr>
              <a:t>Technique</a:t>
            </a:r>
            <a:r>
              <a:rPr sz="1000" spc="-215">
                <a:solidFill>
                  <a:srgbClr val="D9D9D9"/>
                </a:solidFill>
                <a:latin typeface="Bahnschrift"/>
                <a:cs typeface="Bahnschrift"/>
              </a:rPr>
              <a:t> </a:t>
            </a:r>
            <a:r>
              <a:rPr sz="1000" spc="-87">
                <a:solidFill>
                  <a:srgbClr val="D9D9D9"/>
                </a:solidFill>
                <a:latin typeface="Bahnschrift"/>
                <a:cs typeface="Bahnschrift"/>
              </a:rPr>
              <a:t>of</a:t>
            </a:r>
          </a:p>
          <a:p>
            <a:pPr marL="0" marR="0">
              <a:lnSpc>
                <a:spcPts val="1195"/>
              </a:lnSpc>
              <a:spcBef>
                <a:spcPts val="4"/>
              </a:spcBef>
              <a:spcAft>
                <a:spcPct val="0"/>
              </a:spcAft>
            </a:pPr>
            <a:r>
              <a:rPr sz="1000" spc="-97">
                <a:solidFill>
                  <a:srgbClr val="D9D9D9"/>
                </a:solidFill>
                <a:latin typeface="Bahnschrift"/>
                <a:cs typeface="Bahnschrift"/>
              </a:rPr>
              <a:t>Artificial</a:t>
            </a:r>
            <a:r>
              <a:rPr sz="1000" spc="187">
                <a:solidFill>
                  <a:srgbClr val="D9D9D9"/>
                </a:solidFill>
                <a:latin typeface="Bahnschrift"/>
                <a:cs typeface="Bahnschrift"/>
              </a:rPr>
              <a:t> </a:t>
            </a:r>
            <a:r>
              <a:rPr sz="1000" spc="-104">
                <a:solidFill>
                  <a:srgbClr val="D9D9D9"/>
                </a:solidFill>
                <a:latin typeface="Bahnschrift"/>
                <a:cs typeface="Bahnschrift"/>
              </a:rPr>
              <a:t>Intelligence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56539" y="101065"/>
            <a:ext cx="2040991" cy="7429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</a:pPr>
            <a:r>
              <a:rPr sz="1500" spc="-187">
                <a:solidFill>
                  <a:srgbClr val="FFFFFF"/>
                </a:solidFill>
                <a:latin typeface="Bahnschrift"/>
                <a:cs typeface="Bahnschrift"/>
              </a:rPr>
              <a:t>Chongqing</a:t>
            </a:r>
            <a:r>
              <a:rPr sz="1500" spc="-307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sz="1500" spc="-163">
                <a:solidFill>
                  <a:srgbClr val="FFFFFF"/>
                </a:solidFill>
                <a:latin typeface="Bahnschrift"/>
                <a:cs typeface="Bahnschrift"/>
              </a:rPr>
              <a:t>University</a:t>
            </a:r>
          </a:p>
          <a:p>
            <a:pPr marL="0" marR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</a:pPr>
            <a:r>
              <a:rPr sz="1500" spc="-127">
                <a:solidFill>
                  <a:srgbClr val="FFFFFF"/>
                </a:solidFill>
                <a:latin typeface="Bahnschrift"/>
                <a:cs typeface="Bahnschrift"/>
              </a:rPr>
              <a:t>of</a:t>
            </a:r>
            <a:r>
              <a:rPr sz="1500" spc="-208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sz="1500" spc="-183">
                <a:solidFill>
                  <a:srgbClr val="FFFFFF"/>
                </a:solidFill>
                <a:latin typeface="Bahnschrift"/>
                <a:cs typeface="Bahnschrift"/>
              </a:rPr>
              <a:t>Technology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29488" y="1038097"/>
            <a:ext cx="11135904" cy="5960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3"/>
              </a:lnSpc>
              <a:spcBef>
                <a:spcPct val="0"/>
              </a:spcBef>
              <a:spcAft>
                <a:spcPct val="0"/>
              </a:spcAft>
            </a:pPr>
            <a:r>
              <a:rPr sz="1800">
                <a:solidFill>
                  <a:srgbClr val="000000"/>
                </a:solidFill>
                <a:latin typeface="HIQGMO+TimesNewRomanPSMT"/>
                <a:cs typeface="HIQGMO+TimesNewRomanPSMT"/>
              </a:rPr>
              <a:t>2022_SIGIR_LogiformerA</a:t>
            </a:r>
            <a:r>
              <a:rPr sz="1800" spc="-124">
                <a:solidFill>
                  <a:srgbClr val="000000"/>
                </a:solidFill>
                <a:latin typeface="HIQGMO+TimesNewRomanPSMT"/>
                <a:cs typeface="HIQGMO+TimesNewRomanPSMT"/>
              </a:rPr>
              <a:t> </a:t>
            </a:r>
            <a:r>
              <a:rPr sz="1800" spc="-12">
                <a:solidFill>
                  <a:srgbClr val="000000"/>
                </a:solidFill>
                <a:latin typeface="HIQGMO+TimesNewRomanPSMT"/>
                <a:cs typeface="HIQGMO+TimesNewRomanPSMT"/>
              </a:rPr>
              <a:t>Two-Branch</a:t>
            </a:r>
            <a:r>
              <a:rPr sz="1800">
                <a:solidFill>
                  <a:srgbClr val="000000"/>
                </a:solidFill>
                <a:latin typeface="HIQGMO+TimesNewRomanPSMT"/>
                <a:cs typeface="HIQGMO+TimesNewRomanPSMT"/>
              </a:rPr>
              <a:t> Graph</a:t>
            </a:r>
            <a:r>
              <a:rPr sz="1800" spc="-40">
                <a:solidFill>
                  <a:srgbClr val="000000"/>
                </a:solidFill>
                <a:latin typeface="HIQGMO+TimesNewRomanPSMT"/>
                <a:cs typeface="HIQGMO+TimesNewRomanPSMT"/>
              </a:rPr>
              <a:t> </a:t>
            </a:r>
            <a:r>
              <a:rPr sz="1800">
                <a:solidFill>
                  <a:srgbClr val="000000"/>
                </a:solidFill>
                <a:latin typeface="HIQGMO+TimesNewRomanPSMT"/>
                <a:cs typeface="HIQGMO+TimesNewRomanPSMT"/>
              </a:rPr>
              <a:t>Transformer</a:t>
            </a:r>
            <a:r>
              <a:rPr sz="1800" spc="15">
                <a:solidFill>
                  <a:srgbClr val="000000"/>
                </a:solidFill>
                <a:latin typeface="HIQGMO+TimesNewRomanPSMT"/>
                <a:cs typeface="HIQGMO+TimesNewRomanPSMT"/>
              </a:rPr>
              <a:t> </a:t>
            </a:r>
            <a:r>
              <a:rPr sz="1800">
                <a:solidFill>
                  <a:srgbClr val="000000"/>
                </a:solidFill>
                <a:latin typeface="HIQGMO+TimesNewRomanPSMT"/>
                <a:cs typeface="HIQGMO+TimesNewRomanPSMT"/>
              </a:rPr>
              <a:t>Network for Interpretable</a:t>
            </a:r>
            <a:r>
              <a:rPr sz="1800" spc="-27">
                <a:solidFill>
                  <a:srgbClr val="000000"/>
                </a:solidFill>
                <a:latin typeface="HIQGMO+TimesNewRomanPSMT"/>
                <a:cs typeface="HIQGMO+TimesNewRomanPSMT"/>
              </a:rPr>
              <a:t> </a:t>
            </a:r>
            <a:r>
              <a:rPr sz="1800">
                <a:solidFill>
                  <a:srgbClr val="000000"/>
                </a:solidFill>
                <a:latin typeface="HIQGMO+TimesNewRomanPSMT"/>
                <a:cs typeface="HIQGMO+TimesNewRomanPSMT"/>
              </a:rPr>
              <a:t>Logical</a:t>
            </a:r>
            <a:r>
              <a:rPr sz="1800" spc="-16">
                <a:solidFill>
                  <a:srgbClr val="000000"/>
                </a:solidFill>
                <a:latin typeface="HIQGMO+TimesNewRomanPSMT"/>
                <a:cs typeface="HIQGMO+TimesNewRomanPSMT"/>
              </a:rPr>
              <a:t> </a:t>
            </a:r>
            <a:r>
              <a:rPr sz="1800">
                <a:solidFill>
                  <a:srgbClr val="000000"/>
                </a:solidFill>
                <a:latin typeface="HIQGMO+TimesNewRomanPSMT"/>
                <a:cs typeface="HIQGMO+TimesNewRomanPSMT"/>
              </a:rPr>
              <a:t>Reasoning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037062" y="57612"/>
            <a:ext cx="1433656" cy="6743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98"/>
              </a:lnSpc>
              <a:spcBef>
                <a:spcPct val="0"/>
              </a:spcBef>
              <a:spcAft>
                <a:spcPct val="0"/>
              </a:spcAft>
            </a:pPr>
            <a:r>
              <a:rPr sz="1200" spc="-63">
                <a:solidFill>
                  <a:srgbClr val="FFFFFF"/>
                </a:solidFill>
                <a:latin typeface="PEIHWN+GillSans-UltraBold"/>
                <a:cs typeface="PEIHWN+GillSans-UltraBold"/>
              </a:rPr>
              <a:t>ATAI</a:t>
            </a:r>
          </a:p>
          <a:p>
            <a:pPr marL="0" marR="0">
              <a:lnSpc>
                <a:spcPts val="1109"/>
              </a:lnSpc>
              <a:spcBef>
                <a:spcPct val="0"/>
              </a:spcBef>
              <a:spcAft>
                <a:spcPct val="0"/>
              </a:spcAft>
            </a:pPr>
            <a:r>
              <a:rPr sz="1000" spc="-124">
                <a:solidFill>
                  <a:srgbClr val="D9D9D9"/>
                </a:solidFill>
                <a:latin typeface="Bahnschrift"/>
                <a:cs typeface="Bahnschrift"/>
              </a:rPr>
              <a:t>Advanced</a:t>
            </a:r>
            <a:r>
              <a:rPr sz="1000" spc="-219">
                <a:solidFill>
                  <a:srgbClr val="D9D9D9"/>
                </a:solidFill>
                <a:latin typeface="Bahnschrift"/>
                <a:cs typeface="Bahnschrift"/>
              </a:rPr>
              <a:t> </a:t>
            </a:r>
            <a:r>
              <a:rPr sz="1000" spc="-115">
                <a:solidFill>
                  <a:srgbClr val="D9D9D9"/>
                </a:solidFill>
                <a:latin typeface="Bahnschrift"/>
                <a:cs typeface="Bahnschrift"/>
              </a:rPr>
              <a:t>Technique</a:t>
            </a:r>
            <a:r>
              <a:rPr sz="1000" spc="-215">
                <a:solidFill>
                  <a:srgbClr val="D9D9D9"/>
                </a:solidFill>
                <a:latin typeface="Bahnschrift"/>
                <a:cs typeface="Bahnschrift"/>
              </a:rPr>
              <a:t> </a:t>
            </a:r>
            <a:r>
              <a:rPr sz="1000" spc="-87">
                <a:solidFill>
                  <a:srgbClr val="D9D9D9"/>
                </a:solidFill>
                <a:latin typeface="Bahnschrift"/>
                <a:cs typeface="Bahnschrift"/>
              </a:rPr>
              <a:t>of</a:t>
            </a:r>
          </a:p>
          <a:p>
            <a:pPr marL="0" marR="0">
              <a:lnSpc>
                <a:spcPts val="1195"/>
              </a:lnSpc>
              <a:spcBef>
                <a:spcPts val="4"/>
              </a:spcBef>
              <a:spcAft>
                <a:spcPct val="0"/>
              </a:spcAft>
            </a:pPr>
            <a:r>
              <a:rPr sz="1000" spc="-97">
                <a:solidFill>
                  <a:srgbClr val="D9D9D9"/>
                </a:solidFill>
                <a:latin typeface="Bahnschrift"/>
                <a:cs typeface="Bahnschrift"/>
              </a:rPr>
              <a:t>Artificial</a:t>
            </a:r>
            <a:r>
              <a:rPr sz="1000" spc="187">
                <a:solidFill>
                  <a:srgbClr val="D9D9D9"/>
                </a:solidFill>
                <a:latin typeface="Bahnschrift"/>
                <a:cs typeface="Bahnschrift"/>
              </a:rPr>
              <a:t> </a:t>
            </a:r>
            <a:r>
              <a:rPr sz="1000" spc="-104">
                <a:solidFill>
                  <a:srgbClr val="D9D9D9"/>
                </a:solidFill>
                <a:latin typeface="Bahnschrift"/>
                <a:cs typeface="Bahnschrift"/>
              </a:rPr>
              <a:t>Intelligence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56539" y="101065"/>
            <a:ext cx="2040991" cy="7429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</a:pPr>
            <a:r>
              <a:rPr sz="1500" spc="-187">
                <a:solidFill>
                  <a:srgbClr val="FFFFFF"/>
                </a:solidFill>
                <a:latin typeface="Bahnschrift"/>
                <a:cs typeface="Bahnschrift"/>
              </a:rPr>
              <a:t>Chongqing</a:t>
            </a:r>
            <a:r>
              <a:rPr sz="1500" spc="-307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sz="1500" spc="-163">
                <a:solidFill>
                  <a:srgbClr val="FFFFFF"/>
                </a:solidFill>
                <a:latin typeface="Bahnschrift"/>
                <a:cs typeface="Bahnschrift"/>
              </a:rPr>
              <a:t>University</a:t>
            </a:r>
          </a:p>
          <a:p>
            <a:pPr marL="0" marR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</a:pPr>
            <a:r>
              <a:rPr sz="1500" spc="-127">
                <a:solidFill>
                  <a:srgbClr val="FFFFFF"/>
                </a:solidFill>
                <a:latin typeface="Bahnschrift"/>
                <a:cs typeface="Bahnschrift"/>
              </a:rPr>
              <a:t>of</a:t>
            </a:r>
            <a:r>
              <a:rPr sz="1500" spc="-208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sz="1500" spc="-183">
                <a:solidFill>
                  <a:srgbClr val="FFFFFF"/>
                </a:solidFill>
                <a:latin typeface="Bahnschrift"/>
                <a:cs typeface="Bahnschrift"/>
              </a:rPr>
              <a:t>Technology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74040" y="861821"/>
            <a:ext cx="11158514" cy="5960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3"/>
              </a:lnSpc>
              <a:spcBef>
                <a:spcPct val="0"/>
              </a:spcBef>
              <a:spcAft>
                <a:spcPct val="0"/>
              </a:spcAft>
            </a:pPr>
            <a:r>
              <a:rPr sz="1800">
                <a:solidFill>
                  <a:srgbClr val="000000"/>
                </a:solidFill>
                <a:latin typeface="RQRKRJ+TimesNewRomanPSMT"/>
                <a:cs typeface="RQRKRJ+TimesNewRomanPSMT"/>
              </a:rPr>
              <a:t>2022_SIGIR_Neighbour Interaction</a:t>
            </a:r>
            <a:r>
              <a:rPr sz="1800" spc="-33">
                <a:solidFill>
                  <a:srgbClr val="000000"/>
                </a:solidFill>
                <a:latin typeface="RQRKRJ+TimesNewRomanPSMT"/>
                <a:cs typeface="RQRKRJ+TimesNewRomanPSMT"/>
              </a:rPr>
              <a:t> </a:t>
            </a:r>
            <a:r>
              <a:rPr sz="1800">
                <a:solidFill>
                  <a:srgbClr val="000000"/>
                </a:solidFill>
                <a:latin typeface="RQRKRJ+TimesNewRomanPSMT"/>
                <a:cs typeface="RQRKRJ+TimesNewRomanPSMT"/>
              </a:rPr>
              <a:t>based Click-Through</a:t>
            </a:r>
            <a:r>
              <a:rPr sz="1800" spc="-15">
                <a:solidFill>
                  <a:srgbClr val="000000"/>
                </a:solidFill>
                <a:latin typeface="RQRKRJ+TimesNewRomanPSMT"/>
                <a:cs typeface="RQRKRJ+TimesNewRomanPSMT"/>
              </a:rPr>
              <a:t> </a:t>
            </a:r>
            <a:r>
              <a:rPr sz="1800">
                <a:solidFill>
                  <a:srgbClr val="000000"/>
                </a:solidFill>
                <a:latin typeface="RQRKRJ+TimesNewRomanPSMT"/>
                <a:cs typeface="RQRKRJ+TimesNewRomanPSMT"/>
              </a:rPr>
              <a:t>Rate</a:t>
            </a:r>
            <a:r>
              <a:rPr sz="1800" spc="-14">
                <a:solidFill>
                  <a:srgbClr val="000000"/>
                </a:solidFill>
                <a:latin typeface="RQRKRJ+TimesNewRomanPSMT"/>
                <a:cs typeface="RQRKRJ+TimesNewRomanPSMT"/>
              </a:rPr>
              <a:t> </a:t>
            </a:r>
            <a:r>
              <a:rPr sz="1800">
                <a:solidFill>
                  <a:srgbClr val="000000"/>
                </a:solidFill>
                <a:latin typeface="RQRKRJ+TimesNewRomanPSMT"/>
                <a:cs typeface="RQRKRJ+TimesNewRomanPSMT"/>
              </a:rPr>
              <a:t>Prediction</a:t>
            </a:r>
            <a:r>
              <a:rPr sz="1800" spc="-20">
                <a:solidFill>
                  <a:srgbClr val="000000"/>
                </a:solidFill>
                <a:latin typeface="RQRKRJ+TimesNewRomanPSMT"/>
                <a:cs typeface="RQRKRJ+TimesNewRomanPSMT"/>
              </a:rPr>
              <a:t> </a:t>
            </a:r>
            <a:r>
              <a:rPr sz="1800">
                <a:solidFill>
                  <a:srgbClr val="000000"/>
                </a:solidFill>
                <a:latin typeface="RQRKRJ+TimesNewRomanPSMT"/>
                <a:cs typeface="RQRKRJ+TimesNewRomanPSMT"/>
              </a:rPr>
              <a:t>via Graph-masked</a:t>
            </a:r>
            <a:r>
              <a:rPr sz="1800" spc="-31">
                <a:solidFill>
                  <a:srgbClr val="000000"/>
                </a:solidFill>
                <a:latin typeface="RQRKRJ+TimesNewRomanPSMT"/>
                <a:cs typeface="RQRKRJ+TimesNewRomanPSMT"/>
              </a:rPr>
              <a:t> </a:t>
            </a:r>
            <a:r>
              <a:rPr sz="1800">
                <a:solidFill>
                  <a:srgbClr val="000000"/>
                </a:solidFill>
                <a:latin typeface="RQRKRJ+TimesNewRomanPSMT"/>
                <a:cs typeface="RQRKRJ+TimesNewRomanPSMT"/>
              </a:rPr>
              <a:t>Transformer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2.0.50727.9164"/>
  <p:tag name="AS_OS" val="Microsoft Windows NT 6.2.9200.0"/>
  <p:tag name="AS_RELEASE_DATE" val="2019.01.14"/>
  <p:tag name="AS_TITLE" val="Aspose.Slides for .NET 2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19</Paragraphs>
  <Slides>3</Slides>
  <Notes>0</Notes>
  <TotalTime>0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Theme Office</vt:lpstr>
      <vt:lpstr>Slide 1</vt:lpstr>
      <vt:lpstr>Slide 2</vt:lpstr>
      <vt:lpstr>Slide 3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Presentation PowerPoint</dc:title>
  <dc:creator>孙</dc:creator>
  <cp:lastModifiedBy>孙</cp:lastModifiedBy>
  <cp:revision>1</cp:revision>
  <dcterms:modified xsi:type="dcterms:W3CDTF">2022-11-21T02:09:42Z</dcterms:modified>
</cp:coreProperties>
</file>